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12192000" cy="6858000"/>
  <p:defaultTextStyle>
    <a:defPPr>
      <a:defRPr lang="ru-RU"/>
    </a:defPPr>
    <a:lvl1pPr marL="0" algn="l" defTabSz="9144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72" y="24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itle" preserve="1" userDrawn="1">
  <p:cSld name="Титульны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 bwMode="auto"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 bwMode="auto"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 lang="ru-RU"/>
              <a:t>Образец подзаголовка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vertTx" preserve="1" userDrawn="1">
  <p:cSld name="Заголовок и вертикальный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vertTitleAndTx" preserve="1" userDrawn="1">
  <p:cSld name="Вертикальный заголовок и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 bwMode="auto">
          <a:xfrm>
            <a:off x="8724900" y="365125"/>
            <a:ext cx="2628900" cy="5811838"/>
          </a:xfrm>
        </p:spPr>
        <p:txBody>
          <a:bodyPr vert="eaVert"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>
          <a:xfrm>
            <a:off x="838200" y="365125"/>
            <a:ext cx="7734300" cy="5811838"/>
          </a:xfrm>
        </p:spPr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obj" preserve="1" userDrawn="1">
  <p:cSld name="Заголовок и объек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secHead" preserve="1" userDrawn="1">
  <p:cSld name="Заголовок раздел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woObj" preserve="1" userDrawn="1">
  <p:cSld name="Два объект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 bwMode="auto">
          <a:xfrm>
            <a:off x="838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 bwMode="auto">
          <a:xfrm>
            <a:off x="6172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woTxTwoObj" preserve="1" userDrawn="1">
  <p:cSld name="Сравнение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365125"/>
            <a:ext cx="10515600" cy="1325563"/>
          </a:xfrm>
        </p:spPr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 bwMode="auto">
          <a:xfrm>
            <a:off x="839788" y="2505074"/>
            <a:ext cx="5157787" cy="368458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 bwMode="auto"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 bwMode="auto">
          <a:xfrm>
            <a:off x="6172200" y="2505074"/>
            <a:ext cx="5183188" cy="368458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itleOnly" preserve="1" userDrawn="1">
  <p:cSld name="Только заголовок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blank" preserve="1" userDrawn="1">
  <p:cSld name="Пусто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objTx" preserve="1" userDrawn="1">
  <p:cSld name="Объект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picTx" preserve="1" userDrawn="1">
  <p:cSld name="Рисунок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 bwMode="auto"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F3EC5E80-4136-4E06-A5D3-0A1DB09AC85B}" type="datetimeFigureOut">
              <a:rPr lang="ru-RU"/>
              <a:t>18.10.2024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81324BA6-CAB3-4508-A300-46EFCA827B41}" type="slidenum">
              <a:rPr lang="ru-RU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login.consultant.ru/link/?req=doc&amp;base=RZB&amp;n=384894&amp;dst=100033" TargetMode="External"/><Relationship Id="rId2" Type="http://schemas.openxmlformats.org/officeDocument/2006/relationships/hyperlink" Target="https://login.consultant.ru/link/?req=doc&amp;base=RZB&amp;n=470336&amp;dst=811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login.consultant.ru/link/?req=doc&amp;base=RZB&amp;n=384894&amp;dst=100036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 bwMode="auto">
          <a:xfrm>
            <a:off x="862103" y="-29643"/>
            <a:ext cx="10418433" cy="954107"/>
          </a:xfrm>
          <a:prstGeom prst="rect">
            <a:avLst/>
          </a:prstGeom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</p:spPr>
        <p:txBody>
          <a:bodyPr wrap="square">
            <a:spAutoFit/>
          </a:bodyPr>
          <a:lstStyle/>
          <a:p>
            <a:pPr algn="ctr"/>
            <a:r>
              <a:rPr lang="ru-RU" sz="2800" b="1" dirty="0"/>
              <a:t>Особенности формирования библиотечного фонда профессиональной образовательной организации</a:t>
            </a:r>
            <a:endParaRPr lang="ru-RU" sz="2800" dirty="0"/>
          </a:p>
        </p:txBody>
      </p:sp>
      <p:sp>
        <p:nvSpPr>
          <p:cNvPr id="74" name="Скругленный прямоугольник 4"/>
          <p:cNvSpPr/>
          <p:nvPr/>
        </p:nvSpPr>
        <p:spPr bwMode="auto">
          <a:xfrm>
            <a:off x="7208406" y="1991891"/>
            <a:ext cx="2501649" cy="518870"/>
          </a:xfrm>
          <a:prstGeom prst="rect">
            <a:avLst/>
          </a:prstGeom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34290" tIns="22860" rIns="34290" bIns="22860" numCol="1" spcCol="1270" anchor="ctr" anchorCtr="0">
            <a:noAutofit/>
          </a:bodyPr>
          <a:lstStyle/>
          <a:p>
            <a:pPr lvl="0" defTabSz="80010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endParaRPr lang="ru-RU" sz="1800">
              <a:latin typeface="Times New Roman"/>
              <a:cs typeface="Times New Roman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13495" y="1340768"/>
            <a:ext cx="5784389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 algn="just">
              <a:buAutoNum type="arabicPeriod"/>
            </a:pPr>
            <a:r>
              <a:rPr lang="ru-RU" sz="1400" dirty="0" smtClean="0">
                <a:latin typeface="Arial" panose="020B0604020202020204" pitchFamily="34" charset="0"/>
              </a:rPr>
              <a:t>В </a:t>
            </a:r>
            <a:r>
              <a:rPr lang="ru-RU" sz="1400" dirty="0">
                <a:latin typeface="Arial" panose="020B0604020202020204" pitchFamily="34" charset="0"/>
              </a:rPr>
              <a:t>организациях, осуществляющих образовательную деятельность, в целях обеспечения реализации образовательных программ </a:t>
            </a:r>
            <a:r>
              <a:rPr lang="ru-RU" sz="1400" b="1" dirty="0">
                <a:latin typeface="Arial" panose="020B0604020202020204" pitchFamily="34" charset="0"/>
              </a:rPr>
              <a:t>формируются библиотеки</a:t>
            </a:r>
            <a:r>
              <a:rPr lang="ru-RU" sz="1400" dirty="0">
                <a:latin typeface="Arial" panose="020B0604020202020204" pitchFamily="34" charset="0"/>
              </a:rPr>
              <a:t>, в том числе цифровые (электронные) библиотеки, обеспечивающие доступ к профессиональным базам данных, информационным справочным и поисковым системам, а также иным информационным ресурсам. Библиотечный фонд должен быть укомплектован печатными и (или) электронными учебными изданиями (включая учебники и учебные пособия), методическими и периодическими изданиями по всем входящим в реализуемые основные образовательные программы учебным предметам, курсам, дисциплинам (модулям</a:t>
            </a:r>
            <a:r>
              <a:rPr lang="ru-RU" sz="1400" dirty="0" smtClean="0">
                <a:latin typeface="Arial" panose="020B0604020202020204" pitchFamily="34" charset="0"/>
              </a:rPr>
              <a:t>).</a:t>
            </a:r>
            <a:br>
              <a:rPr lang="ru-RU" sz="1400" dirty="0" smtClean="0">
                <a:latin typeface="Arial" panose="020B0604020202020204" pitchFamily="34" charset="0"/>
              </a:rPr>
            </a:br>
            <a:endParaRPr lang="ru-RU" sz="1400" dirty="0" smtClean="0">
              <a:latin typeface="Arial" panose="020B0604020202020204" pitchFamily="34" charset="0"/>
            </a:endParaRPr>
          </a:p>
          <a:p>
            <a:pPr marL="342900" indent="-342900" algn="just">
              <a:buAutoNum type="arabicPeriod"/>
            </a:pPr>
            <a:r>
              <a:rPr lang="ru-RU" sz="1400" b="1" dirty="0" smtClean="0">
                <a:latin typeface="Arial" panose="020B0604020202020204" pitchFamily="34" charset="0"/>
              </a:rPr>
              <a:t>Нормы </a:t>
            </a:r>
            <a:r>
              <a:rPr lang="ru-RU" sz="1400" b="1" dirty="0">
                <a:latin typeface="Arial" panose="020B0604020202020204" pitchFamily="34" charset="0"/>
              </a:rPr>
              <a:t>обеспеченности </a:t>
            </a:r>
            <a:r>
              <a:rPr lang="ru-RU" sz="1400" dirty="0">
                <a:latin typeface="Arial" panose="020B0604020202020204" pitchFamily="34" charset="0"/>
              </a:rPr>
              <a:t>образовательной деятельности учебными изданиями в расчете на одного обучающегося по основной образовательной программе устанавливаются </a:t>
            </a:r>
            <a:r>
              <a:rPr lang="ru-RU" sz="1400" b="1" dirty="0">
                <a:latin typeface="Arial" panose="020B0604020202020204" pitchFamily="34" charset="0"/>
              </a:rPr>
              <a:t>соответствующими </a:t>
            </a:r>
            <a:r>
              <a:rPr lang="ru-RU" sz="1400" b="1" dirty="0" smtClean="0">
                <a:latin typeface="Arial" panose="020B0604020202020204" pitchFamily="34" charset="0"/>
              </a:rPr>
              <a:t>ФГОС.</a:t>
            </a:r>
          </a:p>
          <a:p>
            <a:pPr marL="342900" indent="-342900" algn="just">
              <a:buAutoNum type="arabicPeriod"/>
            </a:pPr>
            <a:endParaRPr lang="ru-RU" sz="1400" b="1" dirty="0">
              <a:latin typeface="Arial" panose="020B0604020202020204" pitchFamily="34" charset="0"/>
            </a:endParaRPr>
          </a:p>
          <a:p>
            <a:pPr algn="just"/>
            <a:endParaRPr lang="ru-RU" sz="1400" b="1" dirty="0">
              <a:latin typeface="Arial" panose="020B0604020202020204" pitchFamily="34" charset="0"/>
            </a:endParaRPr>
          </a:p>
          <a:p>
            <a:pPr marL="342900" indent="-342900" algn="just">
              <a:buAutoNum type="arabicPeriod"/>
            </a:pPr>
            <a:endParaRPr lang="ru-RU" sz="1400" dirty="0">
              <a:latin typeface="Arial" panose="020B0604020202020204" pitchFamily="34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5826203" y="1309990"/>
            <a:ext cx="6096000" cy="4678204"/>
          </a:xfrm>
          <a:prstGeom prst="rect">
            <a:avLst/>
          </a:prstGeom>
        </p:spPr>
        <p:txBody>
          <a:bodyPr>
            <a:spAutoFit/>
          </a:bodyPr>
          <a:lstStyle/>
          <a:p>
            <a:pPr algn="just"/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4. 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Организации, осуществляющие образовательную деятельность по имеющим государственную аккредитацию образовательным программам </a:t>
            </a:r>
            <a:r>
              <a:rPr lang="ru-RU" sz="1400" b="1" dirty="0">
                <a:latin typeface="Arial" panose="020B0604020202020204" pitchFamily="34" charset="0"/>
                <a:cs typeface="Arial" panose="020B0604020202020204" pitchFamily="34" charset="0"/>
              </a:rPr>
              <a:t>СПО,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реализуемым на базе основного общего образования при освоении учебных предметов, курсов, дисциплин (модулей) основного общего образования и (или) среднего общего образования используют:</a:t>
            </a:r>
          </a:p>
          <a:p>
            <a:pPr algn="just"/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1) учебники и разработанные в комплекте с ними учебные пособия из числа входящих в </a:t>
            </a:r>
            <a:r>
              <a:rPr lang="ru-RU" sz="1400" b="1" dirty="0">
                <a:latin typeface="Arial" panose="020B0604020202020204" pitchFamily="34" charset="0"/>
                <a:cs typeface="Arial" panose="020B0604020202020204" pitchFamily="34" charset="0"/>
              </a:rPr>
              <a:t>федеральный перечень учебников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, допущенных к использованию при реализации имеющих государственную аккредитацию образовательных программ начального общего, основного общего, среднего общего образования;</a:t>
            </a:r>
          </a:p>
          <a:p>
            <a:pPr algn="just"/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2) учебные пособия, выпущенные организациями, входящими в </a:t>
            </a:r>
            <a:r>
              <a:rPr lang="ru-RU" sz="1400" b="1" dirty="0">
                <a:latin typeface="Arial" panose="020B0604020202020204" pitchFamily="34" charset="0"/>
                <a:cs typeface="Arial" panose="020B0604020202020204" pitchFamily="34" charset="0"/>
              </a:rPr>
              <a:t>перечень организаций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, осуществляющих выпуск учебных пособий, которые могут дополнительно использоваться при реализации имеющих государственную аккредитацию образовательных программ начального общего, основного общего, среднего общего образования;</a:t>
            </a:r>
          </a:p>
          <a:p>
            <a:pPr algn="just"/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3) электронные образовательные ресурсы, входящие в федеральный </a:t>
            </a:r>
            <a:r>
              <a:rPr lang="ru-RU" sz="1400" b="1" dirty="0">
                <a:latin typeface="Arial" panose="020B0604020202020204" pitchFamily="34" charset="0"/>
                <a:cs typeface="Arial" panose="020B0604020202020204" pitchFamily="34" charset="0"/>
              </a:rPr>
              <a:t>перечень электронных образовательных ресурсов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, допущенных к использованию при реализации имеющих государственную аккредитацию образовательных программ начального общего, основного общего, среднего общего образования.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3518454" y="911243"/>
            <a:ext cx="507863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just"/>
            <a:r>
              <a:rPr lang="ru-RU" b="1" dirty="0">
                <a:solidFill>
                  <a:srgbClr val="FF0000"/>
                </a:solidFill>
                <a:latin typeface="Arial" panose="020B0604020202020204" pitchFamily="34" charset="0"/>
              </a:rPr>
              <a:t>Статья 18 Федерального закона №273-ФЗ: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:w="http://schemas.openxmlformats.org/wordprocessingml/2006/main" xmlns:m="http://schemas.openxmlformats.org/officeDocument/2006/math" xmlns="">
      <p:transition advClick="1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35360" y="188640"/>
            <a:ext cx="10945216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400" dirty="0">
                <a:latin typeface="Arial" panose="020B0604020202020204" pitchFamily="34" charset="0"/>
              </a:rPr>
              <a:t>При реализации профессиональных образовательных программ </a:t>
            </a:r>
            <a:r>
              <a:rPr lang="ru-RU" sz="1400" b="1" dirty="0">
                <a:latin typeface="Arial" panose="020B0604020202020204" pitchFamily="34" charset="0"/>
              </a:rPr>
              <a:t>используются учебные издания</a:t>
            </a:r>
            <a:r>
              <a:rPr lang="ru-RU" sz="1400" dirty="0">
                <a:latin typeface="Arial" panose="020B0604020202020204" pitchFamily="34" charset="0"/>
              </a:rPr>
              <a:t>, в том числе электронные, </a:t>
            </a:r>
            <a:r>
              <a:rPr lang="ru-RU" sz="1400" b="1" dirty="0">
                <a:latin typeface="Arial" panose="020B0604020202020204" pitchFamily="34" charset="0"/>
              </a:rPr>
              <a:t>определенные организацией</a:t>
            </a:r>
            <a:r>
              <a:rPr lang="ru-RU" sz="1400" dirty="0">
                <a:latin typeface="Arial" panose="020B0604020202020204" pitchFamily="34" charset="0"/>
              </a:rPr>
              <a:t>, осуществляющей образовательную деятельность, с учетом особенностей, предусмотренных </a:t>
            </a:r>
            <a:r>
              <a:rPr lang="ru-RU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частью 4 статьи 18 Федерального закона №273-ФЗ.</a:t>
            </a:r>
          </a:p>
        </p:txBody>
      </p:sp>
      <p:sp>
        <p:nvSpPr>
          <p:cNvPr id="10" name="Прямоугольник 9"/>
          <p:cNvSpPr/>
          <p:nvPr/>
        </p:nvSpPr>
        <p:spPr>
          <a:xfrm>
            <a:off x="335360" y="1011385"/>
            <a:ext cx="5904656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1400" dirty="0" smtClean="0">
                <a:solidFill>
                  <a:srgbClr val="392C69"/>
                </a:solidFill>
                <a:latin typeface="Arial" panose="020B0604020202020204" pitchFamily="34" charset="0"/>
              </a:rPr>
              <a:t>Учебники</a:t>
            </a:r>
            <a:r>
              <a:rPr lang="ru-RU" sz="1400" dirty="0">
                <a:solidFill>
                  <a:srgbClr val="392C69"/>
                </a:solidFill>
                <a:latin typeface="Arial" panose="020B0604020202020204" pitchFamily="34" charset="0"/>
              </a:rPr>
              <a:t>, используемые по программам </a:t>
            </a:r>
            <a:r>
              <a:rPr lang="ru-RU" sz="1400" dirty="0" smtClean="0">
                <a:solidFill>
                  <a:srgbClr val="392C69"/>
                </a:solidFill>
                <a:latin typeface="Arial" panose="020B0604020202020204" pitchFamily="34" charset="0"/>
              </a:rPr>
              <a:t>СПО </a:t>
            </a:r>
            <a:r>
              <a:rPr lang="ru-RU" sz="1400" dirty="0">
                <a:solidFill>
                  <a:srgbClr val="392C69"/>
                </a:solidFill>
                <a:latin typeface="Arial" panose="020B0604020202020204" pitchFamily="34" charset="0"/>
              </a:rPr>
              <a:t>на день вступления в силу ФЗ от 26.05.2021 </a:t>
            </a:r>
            <a:r>
              <a:rPr lang="ru-RU" sz="1400" dirty="0" smtClean="0">
                <a:solidFill>
                  <a:srgbClr val="392C69"/>
                </a:solidFill>
                <a:latin typeface="Arial" panose="020B0604020202020204" pitchFamily="34" charset="0"/>
              </a:rPr>
              <a:t> №144-ФЗ </a:t>
            </a:r>
            <a:r>
              <a:rPr lang="ru-RU" sz="1400" dirty="0" smtClean="0">
                <a:solidFill>
                  <a:srgbClr val="0000FF"/>
                </a:solidFill>
                <a:latin typeface="Arial" panose="020B0604020202020204" pitchFamily="34" charset="0"/>
                <a:hlinkClick r:id="rId3"/>
              </a:rPr>
              <a:t>(01.09.2021)</a:t>
            </a:r>
            <a:r>
              <a:rPr lang="ru-RU" sz="1400" dirty="0" smtClean="0">
                <a:solidFill>
                  <a:srgbClr val="392C69"/>
                </a:solidFill>
                <a:latin typeface="Arial" panose="020B0604020202020204" pitchFamily="34" charset="0"/>
                <a:hlinkClick r:id="rId3"/>
              </a:rPr>
              <a:t>, </a:t>
            </a:r>
            <a:r>
              <a:rPr lang="ru-RU" sz="1400" dirty="0">
                <a:solidFill>
                  <a:srgbClr val="0000FF"/>
                </a:solidFill>
                <a:latin typeface="Arial" panose="020B0604020202020204" pitchFamily="34" charset="0"/>
                <a:hlinkClick r:id="rId4"/>
              </a:rPr>
              <a:t>допускаются</a:t>
            </a:r>
            <a:r>
              <a:rPr lang="ru-RU" sz="1400" dirty="0">
                <a:solidFill>
                  <a:srgbClr val="392C69"/>
                </a:solidFill>
                <a:latin typeface="Arial" panose="020B0604020202020204" pitchFamily="34" charset="0"/>
                <a:hlinkClick r:id="rId4"/>
              </a:rPr>
              <a:t> к использованию </a:t>
            </a:r>
            <a:r>
              <a:rPr lang="ru-RU" sz="1400" dirty="0">
                <a:solidFill>
                  <a:srgbClr val="FF0000"/>
                </a:solidFill>
                <a:latin typeface="Arial" panose="020B0604020202020204" pitchFamily="34" charset="0"/>
                <a:hlinkClick r:id="rId4"/>
              </a:rPr>
              <a:t>до </a:t>
            </a:r>
            <a:r>
              <a:rPr lang="ru-RU" sz="1600" b="1" dirty="0" smtClean="0">
                <a:solidFill>
                  <a:srgbClr val="FF0000"/>
                </a:solidFill>
                <a:latin typeface="Arial" panose="020B0604020202020204" pitchFamily="34" charset="0"/>
                <a:hlinkClick r:id="rId4"/>
              </a:rPr>
              <a:t>01.09.2025</a:t>
            </a:r>
            <a:endParaRPr lang="ru-RU" sz="1600" b="1" dirty="0">
              <a:solidFill>
                <a:srgbClr val="FF0000"/>
              </a:solidFill>
              <a:latin typeface="Arial" panose="020B0604020202020204" pitchFamily="34" charset="0"/>
              <a:hlinkClick r:id="rId4"/>
            </a:endParaRPr>
          </a:p>
        </p:txBody>
      </p:sp>
      <p:cxnSp>
        <p:nvCxnSpPr>
          <p:cNvPr id="12" name="Прямая со стрелкой 11"/>
          <p:cNvCxnSpPr>
            <a:endCxn id="10" idx="0"/>
          </p:cNvCxnSpPr>
          <p:nvPr/>
        </p:nvCxnSpPr>
        <p:spPr>
          <a:xfrm flipH="1">
            <a:off x="3287688" y="764704"/>
            <a:ext cx="216024" cy="246681"/>
          </a:xfrm>
          <a:prstGeom prst="straightConnector1">
            <a:avLst/>
          </a:prstGeom>
          <a:ln w="69850">
            <a:solidFill>
              <a:srgbClr val="C0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Прямоугольник 13"/>
          <p:cNvSpPr/>
          <p:nvPr/>
        </p:nvSpPr>
        <p:spPr>
          <a:xfrm>
            <a:off x="6537781" y="821307"/>
            <a:ext cx="6096000" cy="1138773"/>
          </a:xfrm>
          <a:prstGeom prst="rect">
            <a:avLst/>
          </a:prstGeom>
        </p:spPr>
        <p:txBody>
          <a:bodyPr>
            <a:spAutoFit/>
          </a:bodyPr>
          <a:lstStyle/>
          <a:p>
            <a:endParaRPr lang="ru-RU" dirty="0">
              <a:latin typeface="Arial" panose="020B0604020202020204" pitchFamily="34" charset="0"/>
            </a:endParaRP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ru-RU" sz="1600" b="1" dirty="0" smtClean="0">
                <a:latin typeface="Arial" panose="020B0604020202020204" pitchFamily="34" charset="0"/>
              </a:rPr>
              <a:t>Соответствующий ФГОС </a:t>
            </a:r>
          </a:p>
          <a:p>
            <a:r>
              <a:rPr lang="ru-RU" sz="1600" b="1" dirty="0" smtClean="0">
                <a:latin typeface="Arial" panose="020B0604020202020204" pitchFamily="34" charset="0"/>
              </a:rPr>
              <a:t>Требования к условиям реализации </a:t>
            </a:r>
            <a:endParaRPr lang="ru-RU" sz="1600" dirty="0">
              <a:latin typeface="Arial" panose="020B0604020202020204" pitchFamily="34" charset="0"/>
            </a:endParaRPr>
          </a:p>
          <a:p>
            <a:pPr algn="ctr"/>
            <a:endParaRPr lang="ru-RU" b="1" dirty="0">
              <a:latin typeface="Arial" panose="020B0604020202020204" pitchFamily="34" charset="0"/>
            </a:endParaRPr>
          </a:p>
        </p:txBody>
      </p:sp>
      <p:sp>
        <p:nvSpPr>
          <p:cNvPr id="15" name="Прямоугольник 14"/>
          <p:cNvSpPr/>
          <p:nvPr/>
        </p:nvSpPr>
        <p:spPr bwMode="auto">
          <a:xfrm>
            <a:off x="6515545" y="2887820"/>
            <a:ext cx="6096000" cy="1292662"/>
          </a:xfrm>
          <a:prstGeom prst="rect">
            <a:avLst/>
          </a:prstGeom>
        </p:spPr>
        <p:txBody>
          <a:bodyPr>
            <a:spAutoFit/>
          </a:bodyPr>
          <a:lstStyle/>
          <a:p>
            <a:pPr marL="285750" indent="-285750" algn="ctr">
              <a:buFont typeface="Wingdings" panose="05000000000000000000" pitchFamily="2" charset="2"/>
              <a:buChar char="Ø"/>
            </a:pPr>
            <a:r>
              <a:rPr lang="ru-RU" sz="1600" b="1" dirty="0" smtClean="0">
                <a:latin typeface="Arial" panose="020B0604020202020204" pitchFamily="34" charset="0"/>
              </a:rPr>
              <a:t>Примерное положение о формировании фонда библиотеки среднего специального учебного заведения</a:t>
            </a:r>
          </a:p>
          <a:p>
            <a:pPr algn="ctr"/>
            <a:r>
              <a:rPr lang="ru-RU" sz="1200" dirty="0" smtClean="0">
                <a:latin typeface="Arial" panose="020B0604020202020204" pitchFamily="34" charset="0"/>
              </a:rPr>
              <a:t>приказ Минобразования России от 21.11.2002 № </a:t>
            </a:r>
            <a:r>
              <a:rPr lang="ru-RU" sz="1200" dirty="0">
                <a:latin typeface="Arial" panose="020B0604020202020204" pitchFamily="34" charset="0"/>
              </a:rPr>
              <a:t>4066</a:t>
            </a:r>
          </a:p>
          <a:p>
            <a:pPr algn="ctr"/>
            <a:endParaRPr lang="ru-RU" b="1" dirty="0">
              <a:latin typeface="Arial" panose="020B0604020202020204" pitchFamily="34" charset="0"/>
            </a:endParaRPr>
          </a:p>
        </p:txBody>
      </p:sp>
      <p:sp>
        <p:nvSpPr>
          <p:cNvPr id="16" name="Прямоугольник 15"/>
          <p:cNvSpPr/>
          <p:nvPr/>
        </p:nvSpPr>
        <p:spPr bwMode="auto">
          <a:xfrm>
            <a:off x="6537781" y="1607143"/>
            <a:ext cx="6096000" cy="1384995"/>
          </a:xfrm>
          <a:prstGeom prst="rect">
            <a:avLst/>
          </a:prstGeom>
        </p:spPr>
        <p:txBody>
          <a:bodyPr>
            <a:spAutoFit/>
          </a:bodyPr>
          <a:lstStyle/>
          <a:p>
            <a:endParaRPr lang="ru-RU" dirty="0">
              <a:latin typeface="Arial" panose="020B0604020202020204" pitchFamily="34" charset="0"/>
            </a:endParaRP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ru-RU" sz="1600" b="1" dirty="0" smtClean="0">
                <a:latin typeface="Arial" panose="020B0604020202020204" pitchFamily="34" charset="0"/>
              </a:rPr>
              <a:t>Соответствующая примерная образовательная программа </a:t>
            </a:r>
            <a:r>
              <a:rPr lang="en-US" sz="1600" b="1" dirty="0" smtClean="0">
                <a:latin typeface="Arial" panose="020B0604020202020204" pitchFamily="34" charset="0"/>
              </a:rPr>
              <a:t>https</a:t>
            </a:r>
            <a:r>
              <a:rPr lang="en-US" sz="1600" b="1" dirty="0">
                <a:latin typeface="Arial" panose="020B0604020202020204" pitchFamily="34" charset="0"/>
              </a:rPr>
              <a:t>://reestrspo.firpo.ru/listview/FGOSRegister</a:t>
            </a:r>
            <a:endParaRPr lang="ru-RU" sz="1600" dirty="0">
              <a:latin typeface="Arial" panose="020B0604020202020204" pitchFamily="34" charset="0"/>
            </a:endParaRPr>
          </a:p>
          <a:p>
            <a:pPr algn="ctr"/>
            <a:endParaRPr lang="ru-RU" b="1" dirty="0">
              <a:latin typeface="Arial" panose="020B0604020202020204" pitchFamily="34" charset="0"/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6563850" y="4532422"/>
            <a:ext cx="5563771" cy="20928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письма Минпросвещения РФ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ru-RU" dirty="0" smtClean="0">
                <a:latin typeface=""/>
              </a:rPr>
              <a:t> </a:t>
            </a:r>
            <a:r>
              <a:rPr lang="ru-RU" sz="1400" dirty="0">
                <a:latin typeface=""/>
              </a:rPr>
              <a:t>от </a:t>
            </a:r>
            <a:r>
              <a:rPr lang="ru-RU" sz="1400" dirty="0" smtClean="0">
                <a:latin typeface=""/>
              </a:rPr>
              <a:t>27.09.2023 № </a:t>
            </a:r>
            <a:r>
              <a:rPr lang="ru-RU" sz="1400" dirty="0">
                <a:latin typeface=""/>
              </a:rPr>
              <a:t>03-1539 </a:t>
            </a:r>
            <a:r>
              <a:rPr lang="ru-RU" sz="1400" dirty="0" smtClean="0">
                <a:latin typeface=""/>
              </a:rPr>
              <a:t>«</a:t>
            </a:r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Об использовании учебников»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от </a:t>
            </a:r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22.05.2023 № 03-870 «О направлении информации»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от 21 </a:t>
            </a:r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.02.2023 № АБ-800/03 «Об обеспечении учебными изданиями»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от 14.07.2024 № 05-1971 «О направлении рекомендаций»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ru-RU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ru-RU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88331" y="5259464"/>
            <a:ext cx="6096000" cy="1384995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3. </a:t>
            </a:r>
            <a:r>
              <a:rPr lang="ru-RU" sz="1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Приказ Минпросвещения РФ от 18.07.2024 г. № 499</a:t>
            </a:r>
          </a:p>
          <a:p>
            <a:pPr algn="just"/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«Об утверждении федерального перечня электронных образовательных ресурсов, допущенных к использованию при реализации имеющих государственную аккредитацию образовательных программ начального общего, основного общего, среднего общего образования»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110972" y="1778471"/>
            <a:ext cx="6096000" cy="181588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ru-RU" sz="1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. Приказ Минпросвещения РФ от 21.09.2022 г. № 858</a:t>
            </a:r>
          </a:p>
          <a:p>
            <a:pPr algn="just"/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«Об утверждении федерального перечня учебников, допущенных к использованию при реализации имеющих государственную аккредитацию образовательных программ начального общего, основного общего, среднего общего образования организациями, осуществляющими образовательную деятельность и установления предельного срока использования исключенных учебников»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b="1" dirty="0">
                <a:latin typeface="Arial" panose="020B0604020202020204" pitchFamily="34" charset="0"/>
                <a:cs typeface="Arial" panose="020B0604020202020204" pitchFamily="34" charset="0"/>
              </a:rPr>
              <a:t>https://fpu.edu.ru/</a:t>
            </a:r>
            <a:endParaRPr lang="ru-RU" sz="14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2" name="Прямоугольник 21"/>
          <p:cNvSpPr/>
          <p:nvPr/>
        </p:nvSpPr>
        <p:spPr>
          <a:xfrm>
            <a:off x="144016" y="3860744"/>
            <a:ext cx="6096000" cy="116955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1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2. Приказ </a:t>
            </a:r>
            <a:r>
              <a:rPr lang="ru-RU" sz="1400" b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Минобрнауки</a:t>
            </a:r>
            <a:r>
              <a:rPr lang="ru-RU" sz="1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РФ от 9 .07.2016 № 699</a:t>
            </a:r>
          </a:p>
          <a:p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«Перечень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организаций, осуществляющих выпуск учебных пособий,</a:t>
            </a:r>
          </a:p>
          <a:p>
            <a:r>
              <a:rPr lang="ru-RU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которые допускаются к использованию при реализации имеющих государственную аккредитацию образовательных программ начального общего, основного общего, среднего общего образования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:w="http://schemas.openxmlformats.org/wordprocessingml/2006/main" xmlns:m="http://schemas.openxmlformats.org/officeDocument/2006/math" xmlns="">
      <p:transition advClick="1"/>
    </mc:Fallback>
  </mc:AlternateContent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Arial"/>
        <a:cs typeface="Arial"/>
      </a:majorFont>
      <a:minorFont>
        <a:latin typeface="Calibri"/>
        <a:ea typeface="Arial"/>
        <a:cs typeface="Arial"/>
      </a:minorFont>
    </a:fontScheme>
    <a:fmtScheme name="Стандартная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</TotalTime>
  <Words>522</Words>
  <Application>Microsoft Office PowerPoint</Application>
  <DocSecurity>0</DocSecurity>
  <PresentationFormat>Широкоэкранный</PresentationFormat>
  <Paragraphs>31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Times New Roman</vt:lpstr>
      <vt:lpstr>Wingdings</vt:lpstr>
      <vt:lpstr>Тема Office</vt:lpstr>
      <vt:lpstr>Презентация PowerPoint</vt:lpstr>
      <vt:lpstr>Презентация PowerPoint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subject/>
  <dc:creator>Учетная запись Майкрософт</dc:creator>
  <cp:keywords/>
  <dc:description/>
  <cp:lastModifiedBy>Пользователь Windows</cp:lastModifiedBy>
  <cp:revision>40</cp:revision>
  <dcterms:created xsi:type="dcterms:W3CDTF">2024-03-26T06:00:33Z</dcterms:created>
  <dcterms:modified xsi:type="dcterms:W3CDTF">2024-10-18T06:10:32Z</dcterms:modified>
  <cp:category/>
  <dc:identifier/>
  <cp:contentStatus/>
  <dc:language/>
  <cp:version/>
</cp:coreProperties>
</file>